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ileron Bold" charset="1" panose="00000800000000000000"/>
      <p:regular r:id="rId22"/>
    </p:embeddedFont>
    <p:embeddedFont>
      <p:font typeface="Aileron" charset="1" panose="00000500000000000000"/>
      <p:regular r:id="rId23"/>
    </p:embeddedFont>
    <p:embeddedFont>
      <p:font typeface="League Spartan" charset="1" panose="000008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0.png" Type="http://schemas.openxmlformats.org/officeDocument/2006/relationships/image"/><Relationship Id="rId11" Target="../media/image61.svg" Type="http://schemas.openxmlformats.org/officeDocument/2006/relationships/image"/><Relationship Id="rId12" Target="../media/image62.png" Type="http://schemas.openxmlformats.org/officeDocument/2006/relationships/image"/><Relationship Id="rId13" Target="../media/image63.svg" Type="http://schemas.openxmlformats.org/officeDocument/2006/relationships/image"/><Relationship Id="rId14" Target="../media/image64.png" Type="http://schemas.openxmlformats.org/officeDocument/2006/relationships/image"/><Relationship Id="rId15" Target="../media/image65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54.png" Type="http://schemas.openxmlformats.org/officeDocument/2006/relationships/image"/><Relationship Id="rId5" Target="../media/image55.svg" Type="http://schemas.openxmlformats.org/officeDocument/2006/relationships/image"/><Relationship Id="rId6" Target="../media/image56.png" Type="http://schemas.openxmlformats.org/officeDocument/2006/relationships/image"/><Relationship Id="rId7" Target="../media/image57.svg" Type="http://schemas.openxmlformats.org/officeDocument/2006/relationships/image"/><Relationship Id="rId8" Target="../media/image58.png" Type="http://schemas.openxmlformats.org/officeDocument/2006/relationships/image"/><Relationship Id="rId9" Target="../media/image5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66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6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0.png" Type="http://schemas.openxmlformats.org/officeDocument/2006/relationships/image"/><Relationship Id="rId3" Target="../media/image71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jpe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7.png" Type="http://schemas.openxmlformats.org/officeDocument/2006/relationships/image"/><Relationship Id="rId11" Target="../media/image38.svg" Type="http://schemas.openxmlformats.org/officeDocument/2006/relationships/image"/><Relationship Id="rId12" Target="../media/image39.png" Type="http://schemas.openxmlformats.org/officeDocument/2006/relationships/image"/><Relationship Id="rId13" Target="../media/image40.svg" Type="http://schemas.openxmlformats.org/officeDocument/2006/relationships/image"/><Relationship Id="rId14" Target="../media/image41.png" Type="http://schemas.openxmlformats.org/officeDocument/2006/relationships/image"/><Relationship Id="rId15" Target="../media/image42.svg" Type="http://schemas.openxmlformats.org/officeDocument/2006/relationships/image"/><Relationship Id="rId16" Target="../media/image43.png" Type="http://schemas.openxmlformats.org/officeDocument/2006/relationships/image"/><Relationship Id="rId17" Target="../media/image44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Relationship Id="rId8" Target="../media/image35.png" Type="http://schemas.openxmlformats.org/officeDocument/2006/relationships/image"/><Relationship Id="rId9" Target="../media/image3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86704" y="2012773"/>
            <a:ext cx="9091039" cy="6261453"/>
          </a:xfrm>
          <a:custGeom>
            <a:avLst/>
            <a:gdLst/>
            <a:ahLst/>
            <a:cxnLst/>
            <a:rect r="r" b="b" t="t" l="l"/>
            <a:pathLst>
              <a:path h="6261453" w="9091039">
                <a:moveTo>
                  <a:pt x="0" y="0"/>
                </a:moveTo>
                <a:lnTo>
                  <a:pt x="9091039" y="0"/>
                </a:lnTo>
                <a:lnTo>
                  <a:pt x="9091039" y="6261454"/>
                </a:lnTo>
                <a:lnTo>
                  <a:pt x="0" y="62614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19598" y="3758555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09" y="0"/>
                </a:lnTo>
                <a:lnTo>
                  <a:pt x="5459709" y="5459709"/>
                </a:lnTo>
                <a:lnTo>
                  <a:pt x="0" y="54597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8339942"/>
            <a:ext cx="16230600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247889" y="-1701155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09" y="0"/>
                </a:lnTo>
                <a:lnTo>
                  <a:pt x="5459709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80985">
            <a:off x="489586" y="646886"/>
            <a:ext cx="2142004" cy="1836769"/>
          </a:xfrm>
          <a:custGeom>
            <a:avLst/>
            <a:gdLst/>
            <a:ahLst/>
            <a:cxnLst/>
            <a:rect r="r" b="b" t="t" l="l"/>
            <a:pathLst>
              <a:path h="1836769" w="2142004">
                <a:moveTo>
                  <a:pt x="0" y="0"/>
                </a:moveTo>
                <a:lnTo>
                  <a:pt x="2142004" y="0"/>
                </a:lnTo>
                <a:lnTo>
                  <a:pt x="2142004" y="1836769"/>
                </a:lnTo>
                <a:lnTo>
                  <a:pt x="0" y="18367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6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07596" y="8576939"/>
            <a:ext cx="2547143" cy="1362722"/>
          </a:xfrm>
          <a:custGeom>
            <a:avLst/>
            <a:gdLst/>
            <a:ahLst/>
            <a:cxnLst/>
            <a:rect r="r" b="b" t="t" l="l"/>
            <a:pathLst>
              <a:path h="1362722" w="2547143">
                <a:moveTo>
                  <a:pt x="0" y="0"/>
                </a:moveTo>
                <a:lnTo>
                  <a:pt x="2547144" y="0"/>
                </a:lnTo>
                <a:lnTo>
                  <a:pt x="2547144" y="1362722"/>
                </a:lnTo>
                <a:lnTo>
                  <a:pt x="0" y="13627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2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856265"/>
            <a:ext cx="14825456" cy="26310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98"/>
              </a:lnSpc>
            </a:pPr>
            <a:r>
              <a:rPr lang="en-US" sz="10305" spc="-34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The Unsolvable Equation </a:t>
            </a:r>
          </a:p>
          <a:p>
            <a:pPr algn="l">
              <a:lnSpc>
                <a:spcPts val="10098"/>
              </a:lnSpc>
            </a:pPr>
            <a:r>
              <a:rPr lang="en-US" sz="10305" spc="-34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of Fleet Management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8843010"/>
            <a:ext cx="12678111" cy="52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pc="-6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Presentation By Medha Saha, Nadia González Guarner, Gema Lozano Soto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402685"/>
            <a:ext cx="16650792" cy="80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9"/>
              </a:lnSpc>
            </a:pPr>
            <a:r>
              <a:rPr lang="en-US" sz="4713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How Data Optimisation Delivers a Definitive Answer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69781" y="7192187"/>
            <a:ext cx="7063384" cy="1589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spc="-46">
                <a:solidFill>
                  <a:srgbClr val="141414"/>
                </a:solidFill>
                <a:latin typeface="Aileron"/>
                <a:ea typeface="Aileron"/>
                <a:cs typeface="Aileron"/>
                <a:sym typeface="Aileron"/>
              </a:rPr>
              <a:t>Lorem ipsum dolor sit amet, consectetur adipiscing elit. Quisque molestie nisl eu sem tristique, sit amet convallis ex aliquam. Maecenas varius lectus hendrerit augue blandit, ut posuere erat aliquam.</a:t>
            </a:r>
            <a:r>
              <a:rPr lang="en-US" sz="2300" spc="-46">
                <a:solidFill>
                  <a:srgbClr val="141414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193987" y="3842162"/>
            <a:ext cx="3779853" cy="3779853"/>
          </a:xfrm>
          <a:custGeom>
            <a:avLst/>
            <a:gdLst/>
            <a:ahLst/>
            <a:cxnLst/>
            <a:rect r="r" b="b" t="t" l="l"/>
            <a:pathLst>
              <a:path h="3779853" w="3779853">
                <a:moveTo>
                  <a:pt x="0" y="0"/>
                </a:moveTo>
                <a:lnTo>
                  <a:pt x="3779853" y="0"/>
                </a:lnTo>
                <a:lnTo>
                  <a:pt x="3779853" y="3779853"/>
                </a:lnTo>
                <a:lnTo>
                  <a:pt x="0" y="3779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98250" y="4727345"/>
            <a:ext cx="14491500" cy="506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3"/>
              </a:lnSpc>
            </a:pPr>
            <a:r>
              <a:rPr lang="en-US" sz="2574" spc="-51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// Decision Variables</a:t>
            </a:r>
          </a:p>
          <a:p>
            <a:pPr algn="l">
              <a:lnSpc>
                <a:spcPts val="2523"/>
              </a:lnSpc>
            </a:pPr>
          </a:p>
          <a:p>
            <a:pPr algn="l">
              <a:lnSpc>
                <a:spcPts val="2523"/>
              </a:lnSpc>
            </a:pPr>
            <a:r>
              <a:rPr lang="en-US" sz="2574" spc="-51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Let v = number of Vans deployed</a:t>
            </a:r>
          </a:p>
          <a:p>
            <a:pPr algn="l">
              <a:lnSpc>
                <a:spcPts val="2523"/>
              </a:lnSpc>
            </a:pPr>
          </a:p>
          <a:p>
            <a:pPr algn="l">
              <a:lnSpc>
                <a:spcPts val="2523"/>
              </a:lnSpc>
            </a:pPr>
            <a:r>
              <a:rPr lang="en-US" sz="2574" spc="-51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Let m = number of Minibuses deployed</a:t>
            </a:r>
          </a:p>
          <a:p>
            <a:pPr algn="l">
              <a:lnSpc>
                <a:spcPts val="2523"/>
              </a:lnSpc>
            </a:pPr>
          </a:p>
          <a:p>
            <a:pPr algn="l">
              <a:lnSpc>
                <a:spcPts val="2523"/>
              </a:lnSpc>
            </a:pPr>
            <a:r>
              <a:rPr lang="en-US" sz="2574" spc="-51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Let b = number of Buses deployed</a:t>
            </a:r>
          </a:p>
          <a:p>
            <a:pPr algn="l">
              <a:lnSpc>
                <a:spcPts val="2523"/>
              </a:lnSpc>
            </a:pPr>
          </a:p>
          <a:p>
            <a:pPr algn="l">
              <a:lnSpc>
                <a:spcPts val="2523"/>
              </a:lnSpc>
            </a:pPr>
            <a:r>
              <a:rPr lang="en-US" sz="2574" spc="-51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// Objective Function: MINIMISE TOTAL COST</a:t>
            </a:r>
          </a:p>
          <a:p>
            <a:pPr algn="l">
              <a:lnSpc>
                <a:spcPts val="2523"/>
              </a:lnSpc>
            </a:pPr>
          </a:p>
          <a:p>
            <a:pPr algn="l">
              <a:lnSpc>
                <a:spcPts val="2523"/>
              </a:lnSpc>
            </a:pPr>
            <a:r>
              <a:rPr lang="en-US" sz="2574" spc="-51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Minimise C = 200v + 350m + 600b</a:t>
            </a:r>
          </a:p>
          <a:p>
            <a:pPr algn="l">
              <a:lnSpc>
                <a:spcPts val="2523"/>
              </a:lnSpc>
            </a:pPr>
          </a:p>
          <a:p>
            <a:pPr algn="l">
              <a:lnSpc>
                <a:spcPts val="2523"/>
              </a:lnSpc>
            </a:pPr>
            <a:r>
              <a:rPr lang="en-US" sz="2574" spc="-51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// Constraints: THE RULES OF THE ROAD</a:t>
            </a:r>
          </a:p>
          <a:p>
            <a:pPr algn="l">
              <a:lnSpc>
                <a:spcPts val="2523"/>
              </a:lnSpc>
            </a:pPr>
          </a:p>
          <a:p>
            <a:pPr algn="l">
              <a:lnSpc>
                <a:spcPts val="2523"/>
              </a:lnSpc>
            </a:pPr>
            <a:r>
              <a:rPr lang="en-US" sz="2574" spc="-51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8v + 20m + 50b ≥ 40 (The Demand Constraint: We must accommodate at least 40 people) v, m, b must be whole numbers (The Integer Constraint: We cannot deploy fractions of vehicles)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05587" y="623494"/>
            <a:ext cx="10356970" cy="27443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6"/>
              </a:lnSpc>
            </a:pPr>
            <a:r>
              <a:rPr lang="en-US" b="true" sz="7200" spc="-23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Translating the Business Problem into a Mathematical Model 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1108375" y="1363647"/>
            <a:ext cx="3779853" cy="3779853"/>
          </a:xfrm>
          <a:custGeom>
            <a:avLst/>
            <a:gdLst/>
            <a:ahLst/>
            <a:cxnLst/>
            <a:rect r="r" b="b" t="t" l="l"/>
            <a:pathLst>
              <a:path h="3779853" w="3779853">
                <a:moveTo>
                  <a:pt x="0" y="0"/>
                </a:moveTo>
                <a:lnTo>
                  <a:pt x="3779853" y="0"/>
                </a:lnTo>
                <a:lnTo>
                  <a:pt x="3779853" y="3779853"/>
                </a:lnTo>
                <a:lnTo>
                  <a:pt x="0" y="37798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759638">
            <a:off x="13968553" y="2224594"/>
            <a:ext cx="504067" cy="680406"/>
          </a:xfrm>
          <a:custGeom>
            <a:avLst/>
            <a:gdLst/>
            <a:ahLst/>
            <a:cxnLst/>
            <a:rect r="r" b="b" t="t" l="l"/>
            <a:pathLst>
              <a:path h="680406" w="504067">
                <a:moveTo>
                  <a:pt x="0" y="0"/>
                </a:moveTo>
                <a:lnTo>
                  <a:pt x="504067" y="0"/>
                </a:lnTo>
                <a:lnTo>
                  <a:pt x="504067" y="680406"/>
                </a:lnTo>
                <a:lnTo>
                  <a:pt x="0" y="680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212710">
            <a:off x="3800144" y="443480"/>
            <a:ext cx="580100" cy="506379"/>
          </a:xfrm>
          <a:custGeom>
            <a:avLst/>
            <a:gdLst/>
            <a:ahLst/>
            <a:cxnLst/>
            <a:rect r="r" b="b" t="t" l="l"/>
            <a:pathLst>
              <a:path h="506379" w="580100">
                <a:moveTo>
                  <a:pt x="0" y="0"/>
                </a:moveTo>
                <a:lnTo>
                  <a:pt x="580100" y="0"/>
                </a:lnTo>
                <a:lnTo>
                  <a:pt x="580100" y="506379"/>
                </a:lnTo>
                <a:lnTo>
                  <a:pt x="0" y="506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597113" y="3324909"/>
            <a:ext cx="957391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We can now express our mission using the LP framework </a:t>
            </a:r>
          </a:p>
        </p:txBody>
      </p:sp>
      <p:sp>
        <p:nvSpPr>
          <p:cNvPr name="AutoShape 10" id="10"/>
          <p:cNvSpPr/>
          <p:nvPr/>
        </p:nvSpPr>
        <p:spPr>
          <a:xfrm>
            <a:off x="6137953" y="4103282"/>
            <a:ext cx="6492240" cy="0"/>
          </a:xfrm>
          <a:prstGeom prst="line">
            <a:avLst/>
          </a:prstGeom>
          <a:ln cap="flat" w="38100">
            <a:solidFill>
              <a:srgbClr val="C2ED0C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33697" y="658225"/>
            <a:ext cx="14620606" cy="215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4"/>
              </a:lnSpc>
            </a:pPr>
            <a:r>
              <a:rPr lang="en-US" b="true" sz="7746" spc="-25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The Model's Verdict is</a:t>
            </a:r>
          </a:p>
          <a:p>
            <a:pPr algn="ctr">
              <a:lnSpc>
                <a:spcPts val="8444"/>
              </a:lnSpc>
            </a:pPr>
            <a:r>
              <a:rPr lang="en-US" b="true" sz="7746" spc="-25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Unambiguous &amp; Optimal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861148" y="4574466"/>
            <a:ext cx="5942088" cy="2461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8"/>
              </a:lnSpc>
            </a:pPr>
            <a:r>
              <a:rPr lang="en-US" sz="2692" spc="-53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Optimal Solution: v=0, m=0, b=1</a:t>
            </a:r>
          </a:p>
          <a:p>
            <a:pPr algn="l">
              <a:lnSpc>
                <a:spcPts val="2558"/>
              </a:lnSpc>
            </a:pPr>
          </a:p>
          <a:p>
            <a:pPr algn="l">
              <a:lnSpc>
                <a:spcPts val="2558"/>
              </a:lnSpc>
            </a:pPr>
            <a:r>
              <a:rPr lang="en-US" sz="2692" spc="-53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Total Passangers accomodatied: 50</a:t>
            </a:r>
          </a:p>
          <a:p>
            <a:pPr algn="l">
              <a:lnSpc>
                <a:spcPts val="5697"/>
              </a:lnSpc>
            </a:pPr>
          </a:p>
          <a:p>
            <a:pPr algn="l">
              <a:lnSpc>
                <a:spcPts val="5697"/>
              </a:lnSpc>
            </a:pPr>
            <a:r>
              <a:rPr lang="en-US" sz="5997" spc="-119" b="true">
                <a:solidFill>
                  <a:srgbClr val="C2ED0C"/>
                </a:solidFill>
                <a:latin typeface="Aileron Bold"/>
                <a:ea typeface="Aileron Bold"/>
                <a:cs typeface="Aileron Bold"/>
                <a:sym typeface="Aileron Bold"/>
              </a:rPr>
              <a:t>Total Cost: €600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001648" y="-2212955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10" y="0"/>
                </a:lnTo>
                <a:lnTo>
                  <a:pt x="5459710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28290" y="7264388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10" y="0"/>
                </a:lnTo>
                <a:lnTo>
                  <a:pt x="5459710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4000" y="3714365"/>
            <a:ext cx="4320000" cy="4114800"/>
          </a:xfrm>
          <a:custGeom>
            <a:avLst/>
            <a:gdLst/>
            <a:ahLst/>
            <a:cxnLst/>
            <a:rect r="r" b="b" t="t" l="l"/>
            <a:pathLst>
              <a:path h="4114800" w="4320000">
                <a:moveTo>
                  <a:pt x="0" y="0"/>
                </a:moveTo>
                <a:lnTo>
                  <a:pt x="4320000" y="0"/>
                </a:lnTo>
                <a:lnTo>
                  <a:pt x="432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290025" y="8453297"/>
            <a:ext cx="3707950" cy="80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70"/>
              </a:lnSpc>
              <a:spcBef>
                <a:spcPct val="0"/>
              </a:spcBef>
            </a:pPr>
            <a:r>
              <a:rPr lang="en-US" sz="4693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Deploy 1 Bus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204877" y="7164472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09" y="0"/>
                </a:lnTo>
                <a:lnTo>
                  <a:pt x="5459709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467335" y="3423395"/>
            <a:ext cx="7592057" cy="41409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3331986" y="-2729855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10" y="0"/>
                </a:lnTo>
                <a:lnTo>
                  <a:pt x="5459710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2535" y="553204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76087" y="5532046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18418" y="6455790"/>
            <a:ext cx="1672376" cy="953951"/>
          </a:xfrm>
          <a:custGeom>
            <a:avLst/>
            <a:gdLst/>
            <a:ahLst/>
            <a:cxnLst/>
            <a:rect r="r" b="b" t="t" l="l"/>
            <a:pathLst>
              <a:path h="953951" w="1672376">
                <a:moveTo>
                  <a:pt x="0" y="0"/>
                </a:moveTo>
                <a:lnTo>
                  <a:pt x="1672376" y="0"/>
                </a:lnTo>
                <a:lnTo>
                  <a:pt x="1672376" y="953951"/>
                </a:lnTo>
                <a:lnTo>
                  <a:pt x="0" y="9539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529076" y="6455790"/>
            <a:ext cx="1672376" cy="953951"/>
          </a:xfrm>
          <a:custGeom>
            <a:avLst/>
            <a:gdLst/>
            <a:ahLst/>
            <a:cxnLst/>
            <a:rect r="r" b="b" t="t" l="l"/>
            <a:pathLst>
              <a:path h="953951" w="1672376">
                <a:moveTo>
                  <a:pt x="0" y="0"/>
                </a:moveTo>
                <a:lnTo>
                  <a:pt x="1672376" y="0"/>
                </a:lnTo>
                <a:lnTo>
                  <a:pt x="1672376" y="953951"/>
                </a:lnTo>
                <a:lnTo>
                  <a:pt x="0" y="95395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93333" y="6294596"/>
            <a:ext cx="3280308" cy="1276338"/>
          </a:xfrm>
          <a:custGeom>
            <a:avLst/>
            <a:gdLst/>
            <a:ahLst/>
            <a:cxnLst/>
            <a:rect r="r" b="b" t="t" l="l"/>
            <a:pathLst>
              <a:path h="1276338" w="3280308">
                <a:moveTo>
                  <a:pt x="0" y="0"/>
                </a:moveTo>
                <a:lnTo>
                  <a:pt x="3280308" y="0"/>
                </a:lnTo>
                <a:lnTo>
                  <a:pt x="3280308" y="1276338"/>
                </a:lnTo>
                <a:lnTo>
                  <a:pt x="0" y="12763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701506" y="5631386"/>
            <a:ext cx="544269" cy="544269"/>
          </a:xfrm>
          <a:custGeom>
            <a:avLst/>
            <a:gdLst/>
            <a:ahLst/>
            <a:cxnLst/>
            <a:rect r="r" b="b" t="t" l="l"/>
            <a:pathLst>
              <a:path h="544269" w="544269">
                <a:moveTo>
                  <a:pt x="0" y="0"/>
                </a:moveTo>
                <a:lnTo>
                  <a:pt x="544269" y="0"/>
                </a:lnTo>
                <a:lnTo>
                  <a:pt x="544269" y="544270"/>
                </a:lnTo>
                <a:lnTo>
                  <a:pt x="0" y="5442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11766" y="7047156"/>
            <a:ext cx="1772384" cy="970380"/>
          </a:xfrm>
          <a:custGeom>
            <a:avLst/>
            <a:gdLst/>
            <a:ahLst/>
            <a:cxnLst/>
            <a:rect r="r" b="b" t="t" l="l"/>
            <a:pathLst>
              <a:path h="970380" w="1772384">
                <a:moveTo>
                  <a:pt x="0" y="0"/>
                </a:moveTo>
                <a:lnTo>
                  <a:pt x="1772384" y="0"/>
                </a:lnTo>
                <a:lnTo>
                  <a:pt x="1772384" y="970380"/>
                </a:lnTo>
                <a:lnTo>
                  <a:pt x="0" y="9703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858164"/>
            <a:ext cx="16469327" cy="223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23"/>
              </a:lnSpc>
            </a:pPr>
            <a:r>
              <a:rPr lang="en-US" b="true" sz="8799" spc="-29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Why One Bus? The Logic of Per-seat Optimization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8076" y="3736266"/>
            <a:ext cx="16230574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5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While other combinations might seem cheaper at first glance (e.g. two minibuses for €700). The LP model correctly identifies that the Bus offers the lowest cost per required seat. It fulfills the 40 passengers constraint at the most efficient rate.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222275" y="6936399"/>
            <a:ext cx="5447456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  <a:spcBef>
                <a:spcPct val="0"/>
              </a:spcBef>
            </a:pPr>
            <a:r>
              <a:rPr lang="en-US" b="true" sz="2200" spc="-4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Prioritises the asset with the lowest per-seat cost (€12.00) capable of meeting the demand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2535" y="8003787"/>
            <a:ext cx="411480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-5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2 X Minibus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5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Cost: €700 | Capacity: 40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76087" y="8003787"/>
            <a:ext cx="411480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spc="-5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1 X Minibus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spc="-55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Cost: €700 | Capacity: 40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14145" y="-2018485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10" y="0"/>
                </a:lnTo>
                <a:lnTo>
                  <a:pt x="5459710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C2ED0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7093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497542" y="9521737"/>
            <a:ext cx="552216" cy="501826"/>
          </a:xfrm>
          <a:custGeom>
            <a:avLst/>
            <a:gdLst/>
            <a:ahLst/>
            <a:cxnLst/>
            <a:rect r="r" b="b" t="t" l="l"/>
            <a:pathLst>
              <a:path h="501826" w="552216">
                <a:moveTo>
                  <a:pt x="0" y="0"/>
                </a:moveTo>
                <a:lnTo>
                  <a:pt x="552216" y="0"/>
                </a:lnTo>
                <a:lnTo>
                  <a:pt x="552216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>
            <a:off x="752592" y="3099936"/>
            <a:ext cx="8223510" cy="0"/>
          </a:xfrm>
          <a:prstGeom prst="line">
            <a:avLst/>
          </a:prstGeom>
          <a:ln cap="flat" w="9525">
            <a:solidFill>
              <a:srgbClr val="C2ED0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-2419598" y="7293708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09" y="0"/>
                </a:lnTo>
                <a:lnTo>
                  <a:pt x="5459709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41920" y="2785538"/>
            <a:ext cx="6117380" cy="5796177"/>
          </a:xfrm>
          <a:custGeom>
            <a:avLst/>
            <a:gdLst/>
            <a:ahLst/>
            <a:cxnLst/>
            <a:rect r="r" b="b" t="t" l="l"/>
            <a:pathLst>
              <a:path h="5796177" w="6117380">
                <a:moveTo>
                  <a:pt x="0" y="0"/>
                </a:moveTo>
                <a:lnTo>
                  <a:pt x="6117380" y="0"/>
                </a:lnTo>
                <a:lnTo>
                  <a:pt x="6117380" y="5796177"/>
                </a:lnTo>
                <a:lnTo>
                  <a:pt x="0" y="57961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50166" t="-42227" r="-9794" b="-1107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52592" y="936546"/>
            <a:ext cx="16744950" cy="1848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55"/>
              </a:lnSpc>
            </a:pPr>
            <a:r>
              <a:rPr lang="en-US" sz="7199" spc="-237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The Model is Versatile: It can Optimise for Occupancy First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2592" y="4116061"/>
            <a:ext cx="8843154" cy="1256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  <a:spcBef>
                <a:spcPct val="0"/>
              </a:spcBef>
            </a:pPr>
            <a:r>
              <a:rPr lang="en-US" b="true" sz="2365" spc="-47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An alternative LP model can be constructed to prioritise filling the most cost-effective vehicles to capacity before deploying others. This is crucial for larger, more complex scenarios.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52592" y="6028760"/>
            <a:ext cx="8843182" cy="1801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7"/>
              </a:lnSpc>
              <a:spcBef>
                <a:spcPct val="0"/>
              </a:spcBef>
            </a:pPr>
            <a:r>
              <a:rPr lang="en-US" b="true" sz="3441" spc="-68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For larger scale operations, this logic of prioritising the cheapest per-unit capacity first can lead to significant savings.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26424" y="2085400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10" y="0"/>
                </a:lnTo>
                <a:lnTo>
                  <a:pt x="5459710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49309" y="-644455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10" y="0"/>
                </a:lnTo>
                <a:lnTo>
                  <a:pt x="5459710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27281" y="6614437"/>
            <a:ext cx="598570" cy="557418"/>
          </a:xfrm>
          <a:custGeom>
            <a:avLst/>
            <a:gdLst/>
            <a:ahLst/>
            <a:cxnLst/>
            <a:rect r="r" b="b" t="t" l="l"/>
            <a:pathLst>
              <a:path h="557418" w="598570">
                <a:moveTo>
                  <a:pt x="0" y="0"/>
                </a:moveTo>
                <a:lnTo>
                  <a:pt x="598570" y="0"/>
                </a:lnTo>
                <a:lnTo>
                  <a:pt x="598570" y="557418"/>
                </a:lnTo>
                <a:lnTo>
                  <a:pt x="0" y="557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251039"/>
            <a:ext cx="16230600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5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The accuracy of the LP model's output is directly dependent on the quality of the data we provide. Garbage in, garbage out applies absolutely.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758105"/>
            <a:ext cx="15756118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5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Actionable Requirement: To build an effective optimisation tool, organisations must commit to gathering precise, real-world data.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76351"/>
            <a:ext cx="13267763" cy="1967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46"/>
              </a:lnSpc>
            </a:pPr>
            <a:r>
              <a:rPr lang="en-US" sz="7700" spc="-25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An Optimisation Model Is Only as Reliable as Its Input Data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478097" y="6114403"/>
            <a:ext cx="7331806" cy="35857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75"/>
              </a:lnSpc>
            </a:pPr>
            <a:r>
              <a:rPr lang="en-US" sz="2799" spc="-55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Key Data Points to Collect:</a:t>
            </a:r>
          </a:p>
          <a:p>
            <a:pPr algn="l">
              <a:lnSpc>
                <a:spcPts val="2575"/>
              </a:lnSpc>
            </a:pPr>
          </a:p>
          <a:p>
            <a:pPr algn="l">
              <a:lnSpc>
                <a:spcPts val="2575"/>
              </a:lnSpc>
            </a:pPr>
            <a:r>
              <a:rPr lang="en-US" sz="2799" spc="-55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Actual fuel costs per vehicle type</a:t>
            </a:r>
          </a:p>
          <a:p>
            <a:pPr algn="l">
              <a:lnSpc>
                <a:spcPts val="2575"/>
              </a:lnSpc>
            </a:pPr>
          </a:p>
          <a:p>
            <a:pPr algn="l">
              <a:lnSpc>
                <a:spcPts val="2575"/>
              </a:lnSpc>
            </a:pPr>
            <a:r>
              <a:rPr lang="en-US" sz="2799" spc="-55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True driver costs (salary, benefits, overtime)</a:t>
            </a:r>
          </a:p>
          <a:p>
            <a:pPr algn="l">
              <a:lnSpc>
                <a:spcPts val="2575"/>
              </a:lnSpc>
            </a:pPr>
          </a:p>
          <a:p>
            <a:pPr algn="l">
              <a:lnSpc>
                <a:spcPts val="2575"/>
              </a:lnSpc>
            </a:pPr>
            <a:r>
              <a:rPr lang="en-US" sz="2799" spc="-55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Vehicle rental or leasing fees</a:t>
            </a:r>
          </a:p>
          <a:p>
            <a:pPr algn="l">
              <a:lnSpc>
                <a:spcPts val="2575"/>
              </a:lnSpc>
            </a:pPr>
          </a:p>
          <a:p>
            <a:pPr algn="l">
              <a:lnSpc>
                <a:spcPts val="2575"/>
              </a:lnSpc>
            </a:pPr>
            <a:r>
              <a:rPr lang="en-US" sz="2799" spc="-55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Maintenance and depreciation schedules</a:t>
            </a:r>
          </a:p>
          <a:p>
            <a:pPr algn="l">
              <a:lnSpc>
                <a:spcPts val="2575"/>
              </a:lnSpc>
            </a:pPr>
          </a:p>
          <a:p>
            <a:pPr algn="l">
              <a:lnSpc>
                <a:spcPts val="2575"/>
              </a:lnSpc>
            </a:pPr>
            <a:r>
              <a:rPr lang="en-US" sz="2799" spc="-55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Accurate vehicle capacities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4727281" y="7266401"/>
            <a:ext cx="598570" cy="557418"/>
          </a:xfrm>
          <a:custGeom>
            <a:avLst/>
            <a:gdLst/>
            <a:ahLst/>
            <a:cxnLst/>
            <a:rect r="r" b="b" t="t" l="l"/>
            <a:pathLst>
              <a:path h="557418" w="598570">
                <a:moveTo>
                  <a:pt x="0" y="0"/>
                </a:moveTo>
                <a:lnTo>
                  <a:pt x="598570" y="0"/>
                </a:lnTo>
                <a:lnTo>
                  <a:pt x="598570" y="557418"/>
                </a:lnTo>
                <a:lnTo>
                  <a:pt x="0" y="557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727281" y="7918364"/>
            <a:ext cx="598570" cy="557418"/>
          </a:xfrm>
          <a:custGeom>
            <a:avLst/>
            <a:gdLst/>
            <a:ahLst/>
            <a:cxnLst/>
            <a:rect r="r" b="b" t="t" l="l"/>
            <a:pathLst>
              <a:path h="557418" w="598570">
                <a:moveTo>
                  <a:pt x="0" y="0"/>
                </a:moveTo>
                <a:lnTo>
                  <a:pt x="598570" y="0"/>
                </a:lnTo>
                <a:lnTo>
                  <a:pt x="598570" y="557418"/>
                </a:lnTo>
                <a:lnTo>
                  <a:pt x="0" y="557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727281" y="8571032"/>
            <a:ext cx="598570" cy="557418"/>
          </a:xfrm>
          <a:custGeom>
            <a:avLst/>
            <a:gdLst/>
            <a:ahLst/>
            <a:cxnLst/>
            <a:rect r="r" b="b" t="t" l="l"/>
            <a:pathLst>
              <a:path h="557418" w="598570">
                <a:moveTo>
                  <a:pt x="0" y="0"/>
                </a:moveTo>
                <a:lnTo>
                  <a:pt x="598570" y="0"/>
                </a:lnTo>
                <a:lnTo>
                  <a:pt x="598570" y="557418"/>
                </a:lnTo>
                <a:lnTo>
                  <a:pt x="0" y="557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727281" y="9223700"/>
            <a:ext cx="598570" cy="557418"/>
          </a:xfrm>
          <a:custGeom>
            <a:avLst/>
            <a:gdLst/>
            <a:ahLst/>
            <a:cxnLst/>
            <a:rect r="r" b="b" t="t" l="l"/>
            <a:pathLst>
              <a:path h="557418" w="598570">
                <a:moveTo>
                  <a:pt x="0" y="0"/>
                </a:moveTo>
                <a:lnTo>
                  <a:pt x="598570" y="0"/>
                </a:lnTo>
                <a:lnTo>
                  <a:pt x="598570" y="557418"/>
                </a:lnTo>
                <a:lnTo>
                  <a:pt x="0" y="5574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26424" y="2085400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10" y="0"/>
                </a:lnTo>
                <a:lnTo>
                  <a:pt x="5459710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249309" y="-644455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10" y="0"/>
                </a:lnTo>
                <a:lnTo>
                  <a:pt x="5459710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20674" y="5457825"/>
            <a:ext cx="14491065" cy="4532335"/>
          </a:xfrm>
          <a:custGeom>
            <a:avLst/>
            <a:gdLst/>
            <a:ahLst/>
            <a:cxnLst/>
            <a:rect r="r" b="b" t="t" l="l"/>
            <a:pathLst>
              <a:path h="4532335" w="14491065">
                <a:moveTo>
                  <a:pt x="0" y="0"/>
                </a:moveTo>
                <a:lnTo>
                  <a:pt x="14491065" y="0"/>
                </a:lnTo>
                <a:lnTo>
                  <a:pt x="14491065" y="4532335"/>
                </a:lnTo>
                <a:lnTo>
                  <a:pt x="0" y="4532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865" t="-83967" r="-4718" b="-11801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671570"/>
            <a:ext cx="15756118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5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Linear Programming is more than a calculation tool; it's a strategic framework. It transforms the complex, chaotic variables of fleet management into an unambiguous, lowest-cost solution. It replaces gut feeling with a reliable foundation for critical business decisions.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0211" y="737765"/>
            <a:ext cx="16527579" cy="2677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26"/>
              </a:lnSpc>
            </a:pPr>
            <a:r>
              <a:rPr lang="en-US" sz="7067" spc="-233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The Ultimate Advantage: Moving from Guesswork to Data-Backed - Data-Backed Certainty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06959" y="1400175"/>
            <a:ext cx="12474083" cy="4611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645"/>
              </a:lnSpc>
            </a:pPr>
            <a:r>
              <a:rPr lang="en-US" b="true" sz="18005" spc="-59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Thank You So Much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43110" y="6797967"/>
            <a:ext cx="5001779" cy="44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4"/>
              </a:lnSpc>
              <a:spcBef>
                <a:spcPct val="0"/>
              </a:spcBef>
            </a:pPr>
            <a:r>
              <a:rPr lang="en-US" b="true" sz="2596" spc="-51">
                <a:solidFill>
                  <a:srgbClr val="141414"/>
                </a:solidFill>
                <a:latin typeface="Aileron Bold"/>
                <a:ea typeface="Aileron Bold"/>
                <a:cs typeface="Aileron Bold"/>
                <a:sym typeface="Aileron Bold"/>
              </a:rPr>
              <a:t>Presentation By Bailey Dupont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247889" y="403358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09" y="0"/>
                </a:lnTo>
                <a:lnTo>
                  <a:pt x="5459709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49309" y="3619520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10" y="0"/>
                </a:lnTo>
                <a:lnTo>
                  <a:pt x="5459710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77014" y="5302875"/>
            <a:ext cx="7510986" cy="5143500"/>
            <a:chOff x="0" y="0"/>
            <a:chExt cx="1163648" cy="7968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63648" cy="796863"/>
            </a:xfrm>
            <a:custGeom>
              <a:avLst/>
              <a:gdLst/>
              <a:ahLst/>
              <a:cxnLst/>
              <a:rect r="r" b="b" t="t" l="l"/>
              <a:pathLst>
                <a:path h="796863" w="1163648">
                  <a:moveTo>
                    <a:pt x="0" y="0"/>
                  </a:moveTo>
                  <a:lnTo>
                    <a:pt x="1163648" y="0"/>
                  </a:lnTo>
                  <a:lnTo>
                    <a:pt x="1163648" y="796863"/>
                  </a:lnTo>
                  <a:lnTo>
                    <a:pt x="0" y="796863"/>
                  </a:lnTo>
                  <a:close/>
                </a:path>
              </a:pathLst>
            </a:custGeom>
            <a:blipFill>
              <a:blip r:embed="rId2"/>
              <a:stretch>
                <a:fillRect l="0" t="-4121" r="0" b="-4121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7716520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10" y="0"/>
                </a:lnTo>
                <a:lnTo>
                  <a:pt x="5459710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0"/>
            <a:ext cx="76200" cy="10287000"/>
            <a:chOff x="0" y="0"/>
            <a:chExt cx="20069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06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069">
                  <a:moveTo>
                    <a:pt x="0" y="0"/>
                  </a:moveTo>
                  <a:lnTo>
                    <a:pt x="20069" y="0"/>
                  </a:lnTo>
                  <a:lnTo>
                    <a:pt x="2006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2ED0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069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558145" y="-1041761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10" y="0"/>
                </a:lnTo>
                <a:lnTo>
                  <a:pt x="5459710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276350"/>
            <a:ext cx="16230600" cy="1573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752"/>
              </a:lnSpc>
            </a:pPr>
            <a:r>
              <a:rPr lang="en-US" sz="11992" spc="-395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Introduction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152764"/>
            <a:ext cx="16505809" cy="215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pc="-6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"Our project slide sets the stage for the 'Travel Startup Paradox.' We operate in a space where booking too early is a financial risk, but booking too late is a service risk. As our graphics show, we are caught between the 'Ghost Bus'—where we pay for empty seats—and the 'Stranded Customer.'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607675"/>
            <a:ext cx="9316115" cy="3235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  <a:r>
              <a:rPr lang="en-US" sz="3099" spc="-6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This project moves away from intuition and toward a mathematical resolution. By the end of this presentation, you will see how we use a specific total cost of €15,800 as our benchmark for efficiency  and how seasonal data from Barcelona dictates our daily operations."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21822" y="5360427"/>
            <a:ext cx="47625" cy="9258300"/>
            <a:chOff x="0" y="0"/>
            <a:chExt cx="12543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543" cy="2438400"/>
            </a:xfrm>
            <a:custGeom>
              <a:avLst/>
              <a:gdLst/>
              <a:ahLst/>
              <a:cxnLst/>
              <a:rect r="r" b="b" t="t" l="l"/>
              <a:pathLst>
                <a:path h="2438400" w="12543">
                  <a:moveTo>
                    <a:pt x="0" y="0"/>
                  </a:moveTo>
                  <a:lnTo>
                    <a:pt x="12543" y="0"/>
                  </a:lnTo>
                  <a:lnTo>
                    <a:pt x="12543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7D60F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2543" cy="2486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028752" y="3792806"/>
            <a:ext cx="7592057" cy="41409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170476" y="8409954"/>
            <a:ext cx="3159245" cy="3159245"/>
          </a:xfrm>
          <a:custGeom>
            <a:avLst/>
            <a:gdLst/>
            <a:ahLst/>
            <a:cxnLst/>
            <a:rect r="r" b="b" t="t" l="l"/>
            <a:pathLst>
              <a:path h="3159245" w="3159245">
                <a:moveTo>
                  <a:pt x="0" y="0"/>
                </a:moveTo>
                <a:lnTo>
                  <a:pt x="3159245" y="0"/>
                </a:lnTo>
                <a:lnTo>
                  <a:pt x="3159245" y="3159245"/>
                </a:lnTo>
                <a:lnTo>
                  <a:pt x="0" y="31592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8504" y="6018922"/>
            <a:ext cx="4668599" cy="2714883"/>
          </a:xfrm>
          <a:custGeom>
            <a:avLst/>
            <a:gdLst/>
            <a:ahLst/>
            <a:cxnLst/>
            <a:rect r="r" b="b" t="t" l="l"/>
            <a:pathLst>
              <a:path h="2714883" w="4668599">
                <a:moveTo>
                  <a:pt x="0" y="0"/>
                </a:moveTo>
                <a:lnTo>
                  <a:pt x="4668599" y="0"/>
                </a:lnTo>
                <a:lnTo>
                  <a:pt x="4668599" y="2714882"/>
                </a:lnTo>
                <a:lnTo>
                  <a:pt x="0" y="27148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365" t="-121699" r="-160047" b="-51577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801100" y="6316310"/>
            <a:ext cx="4121524" cy="2318169"/>
          </a:xfrm>
          <a:custGeom>
            <a:avLst/>
            <a:gdLst/>
            <a:ahLst/>
            <a:cxnLst/>
            <a:rect r="r" b="b" t="t" l="l"/>
            <a:pathLst>
              <a:path h="2318169" w="4121524">
                <a:moveTo>
                  <a:pt x="0" y="0"/>
                </a:moveTo>
                <a:lnTo>
                  <a:pt x="4121524" y="0"/>
                </a:lnTo>
                <a:lnTo>
                  <a:pt x="4121524" y="2318169"/>
                </a:lnTo>
                <a:lnTo>
                  <a:pt x="0" y="2318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6267" t="-121589" r="-27933" b="-50805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93886" y="1379220"/>
            <a:ext cx="17055872" cy="2202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29"/>
              </a:lnSpc>
            </a:pPr>
            <a:r>
              <a:rPr lang="en-US" sz="8601" spc="-283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Every Logistics Manager Faces a Fundamental Conflict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26" y="4174490"/>
            <a:ext cx="16230574" cy="862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8"/>
              </a:lnSpc>
            </a:pPr>
            <a:r>
              <a:rPr lang="en-US" sz="3099" spc="-6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We are tasked with achieving maximum cost efficiency, yet we must serve a customer base with highly volatile &amp; unpredictable demand.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78668" y="5424202"/>
            <a:ext cx="4608272" cy="444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4"/>
              </a:lnSpc>
              <a:spcBef>
                <a:spcPct val="0"/>
              </a:spcBef>
            </a:pPr>
            <a:r>
              <a:rPr lang="en-US" b="true" sz="2546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THE GOAL: COST EFFICIENCY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91837" y="8695704"/>
            <a:ext cx="3981934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Larger groups &amp; full vehicles drive down per-passenger costs.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01100" y="5424202"/>
            <a:ext cx="4608272" cy="444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4"/>
              </a:lnSpc>
              <a:spcBef>
                <a:spcPct val="0"/>
              </a:spcBef>
            </a:pPr>
            <a:r>
              <a:rPr lang="en-US" b="true" sz="2546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THE GOAL: COST EFFICIENCY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14269" y="8662353"/>
            <a:ext cx="3981934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b="true" sz="220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Demand fluctuates wildly, peaking seasonally &amp; on weekends.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6409371" y="-1330352"/>
            <a:ext cx="3159245" cy="3159245"/>
          </a:xfrm>
          <a:custGeom>
            <a:avLst/>
            <a:gdLst/>
            <a:ahLst/>
            <a:cxnLst/>
            <a:rect r="r" b="b" t="t" l="l"/>
            <a:pathLst>
              <a:path h="3159245" w="3159245">
                <a:moveTo>
                  <a:pt x="0" y="0"/>
                </a:moveTo>
                <a:lnTo>
                  <a:pt x="3159245" y="0"/>
                </a:lnTo>
                <a:lnTo>
                  <a:pt x="3159245" y="3159245"/>
                </a:lnTo>
                <a:lnTo>
                  <a:pt x="0" y="31592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49298" y="-215147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10" y="0"/>
                </a:lnTo>
                <a:lnTo>
                  <a:pt x="5459710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84149" y="7355732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10" y="0"/>
                </a:lnTo>
                <a:lnTo>
                  <a:pt x="5459710" y="5459709"/>
                </a:lnTo>
                <a:lnTo>
                  <a:pt x="0" y="5459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2466742">
            <a:off x="2457899" y="965719"/>
            <a:ext cx="504067" cy="680406"/>
          </a:xfrm>
          <a:custGeom>
            <a:avLst/>
            <a:gdLst/>
            <a:ahLst/>
            <a:cxnLst/>
            <a:rect r="r" b="b" t="t" l="l"/>
            <a:pathLst>
              <a:path h="680406" w="504067">
                <a:moveTo>
                  <a:pt x="0" y="0"/>
                </a:moveTo>
                <a:lnTo>
                  <a:pt x="504067" y="0"/>
                </a:lnTo>
                <a:lnTo>
                  <a:pt x="504067" y="680406"/>
                </a:lnTo>
                <a:lnTo>
                  <a:pt x="0" y="6804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217800">
            <a:off x="16969250" y="3179664"/>
            <a:ext cx="580100" cy="506379"/>
          </a:xfrm>
          <a:custGeom>
            <a:avLst/>
            <a:gdLst/>
            <a:ahLst/>
            <a:cxnLst/>
            <a:rect r="r" b="b" t="t" l="l"/>
            <a:pathLst>
              <a:path h="506379" w="580100">
                <a:moveTo>
                  <a:pt x="0" y="0"/>
                </a:moveTo>
                <a:lnTo>
                  <a:pt x="580100" y="0"/>
                </a:lnTo>
                <a:lnTo>
                  <a:pt x="580100" y="506379"/>
                </a:lnTo>
                <a:lnTo>
                  <a:pt x="0" y="5063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15578" y="4060992"/>
            <a:ext cx="6707567" cy="4114800"/>
          </a:xfrm>
          <a:custGeom>
            <a:avLst/>
            <a:gdLst/>
            <a:ahLst/>
            <a:cxnLst/>
            <a:rect r="r" b="b" t="t" l="l"/>
            <a:pathLst>
              <a:path h="4114800" w="6707567">
                <a:moveTo>
                  <a:pt x="0" y="0"/>
                </a:moveTo>
                <a:lnTo>
                  <a:pt x="6707566" y="0"/>
                </a:lnTo>
                <a:lnTo>
                  <a:pt x="67075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76491" t="-39358" r="-12126" b="-3243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93241" y="4060992"/>
            <a:ext cx="6126664" cy="4114800"/>
          </a:xfrm>
          <a:custGeom>
            <a:avLst/>
            <a:gdLst/>
            <a:ahLst/>
            <a:cxnLst/>
            <a:rect r="r" b="b" t="t" l="l"/>
            <a:pathLst>
              <a:path h="4114800" w="6126664">
                <a:moveTo>
                  <a:pt x="0" y="0"/>
                </a:moveTo>
                <a:lnTo>
                  <a:pt x="6126664" y="0"/>
                </a:lnTo>
                <a:lnTo>
                  <a:pt x="61266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5706" y="8710131"/>
            <a:ext cx="16596588" cy="1029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6"/>
              </a:lnSpc>
            </a:pPr>
            <a:r>
              <a:rPr lang="en-US" b="true" sz="2961" spc="-5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This gap highlights a strong mathematical incentive to maximize vehicle occupancy.</a:t>
            </a:r>
          </a:p>
          <a:p>
            <a:pPr algn="ctr">
              <a:lnSpc>
                <a:spcPts val="4146"/>
              </a:lnSpc>
              <a:spcBef>
                <a:spcPct val="0"/>
              </a:spcBef>
            </a:pPr>
            <a:r>
              <a:rPr lang="en-US" b="true" sz="2961" spc="-5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Every trip that falls short of the benchmark average cost of €30.83 represents lost profit.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0933" y="1486897"/>
            <a:ext cx="17466134" cy="223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23"/>
              </a:lnSpc>
            </a:pPr>
            <a:r>
              <a:rPr lang="en-US" b="true" sz="8799" spc="-290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The Financial Penalty for Mismatched capacity is Severe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541277" y="4874173"/>
            <a:ext cx="4630593" cy="1354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4"/>
              </a:lnSpc>
            </a:pPr>
            <a:r>
              <a:rPr lang="en-US" sz="6449" spc="-212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Nearly 45%</a:t>
            </a:r>
          </a:p>
          <a:p>
            <a:pPr algn="l">
              <a:lnSpc>
                <a:spcPts val="3224"/>
              </a:lnSpc>
            </a:pPr>
          </a:p>
          <a:p>
            <a:pPr algn="l">
              <a:lnSpc>
                <a:spcPts val="3224"/>
              </a:lnSpc>
            </a:pPr>
            <a:r>
              <a:rPr lang="en-US" sz="6449" spc="-212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reduction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14275" y="6409892"/>
            <a:ext cx="5284597" cy="1170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7"/>
              </a:lnSpc>
            </a:pPr>
            <a:r>
              <a:rPr lang="en-US" sz="3427" spc="-68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 per-passenger cost from</a:t>
            </a:r>
          </a:p>
          <a:p>
            <a:pPr algn="l">
              <a:lnSpc>
                <a:spcPts val="4797"/>
              </a:lnSpc>
              <a:spcBef>
                <a:spcPct val="0"/>
              </a:spcBef>
            </a:pPr>
            <a:r>
              <a:rPr lang="en-US" sz="3427" spc="-68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small to large groups 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60074" y="3798590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09" y="0"/>
                </a:lnTo>
                <a:lnTo>
                  <a:pt x="5459709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43040" y="970154"/>
            <a:ext cx="16741429" cy="1759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6"/>
              </a:lnSpc>
            </a:pPr>
            <a:r>
              <a:rPr lang="en-US" sz="6925" spc="-228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The Inefficiency Trap: A Fleet Built for Peak</a:t>
            </a:r>
          </a:p>
          <a:p>
            <a:pPr algn="l">
              <a:lnSpc>
                <a:spcPts val="6786"/>
              </a:lnSpc>
            </a:pPr>
            <a:r>
              <a:rPr lang="en-US" sz="6925" spc="-228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Demand Guarantees Off-peak Waste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9258300"/>
            <a:ext cx="1028700" cy="1028700"/>
            <a:chOff x="0" y="0"/>
            <a:chExt cx="270933" cy="2709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C2ED0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70933" cy="318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38242" y="9521737"/>
            <a:ext cx="552216" cy="501826"/>
          </a:xfrm>
          <a:custGeom>
            <a:avLst/>
            <a:gdLst/>
            <a:ahLst/>
            <a:cxnLst/>
            <a:rect r="r" b="b" t="t" l="l"/>
            <a:pathLst>
              <a:path h="501826" w="552216">
                <a:moveTo>
                  <a:pt x="0" y="0"/>
                </a:moveTo>
                <a:lnTo>
                  <a:pt x="552216" y="0"/>
                </a:lnTo>
                <a:lnTo>
                  <a:pt x="552216" y="501826"/>
                </a:lnTo>
                <a:lnTo>
                  <a:pt x="0" y="501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53281" y="-2729855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09" y="0"/>
                </a:lnTo>
                <a:lnTo>
                  <a:pt x="5459709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55416" y="3194781"/>
            <a:ext cx="12855439" cy="6667329"/>
          </a:xfrm>
          <a:custGeom>
            <a:avLst/>
            <a:gdLst/>
            <a:ahLst/>
            <a:cxnLst/>
            <a:rect r="r" b="b" t="t" l="l"/>
            <a:pathLst>
              <a:path h="6667329" w="12855439">
                <a:moveTo>
                  <a:pt x="0" y="0"/>
                </a:moveTo>
                <a:lnTo>
                  <a:pt x="12855439" y="0"/>
                </a:lnTo>
                <a:lnTo>
                  <a:pt x="12855439" y="6667329"/>
                </a:lnTo>
                <a:lnTo>
                  <a:pt x="0" y="6667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396" t="-42175" r="0" b="-476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557925"/>
            <a:ext cx="5294220" cy="5716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9"/>
              </a:lnSpc>
            </a:pPr>
            <a:r>
              <a:rPr lang="en-US" sz="2999" spc="-59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The conventional approach of</a:t>
            </a:r>
          </a:p>
          <a:p>
            <a:pPr algn="l">
              <a:lnSpc>
                <a:spcPts val="3809"/>
              </a:lnSpc>
            </a:pPr>
            <a:r>
              <a:rPr lang="en-US" sz="2999" spc="-59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maintaining a fleet large enough</a:t>
            </a:r>
          </a:p>
          <a:p>
            <a:pPr algn="l">
              <a:lnSpc>
                <a:spcPts val="3809"/>
              </a:lnSpc>
            </a:pPr>
            <a:r>
              <a:rPr lang="en-US" sz="2999" spc="-59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to handle maximum potential </a:t>
            </a:r>
          </a:p>
          <a:p>
            <a:pPr algn="l">
              <a:lnSpc>
                <a:spcPts val="3809"/>
              </a:lnSpc>
            </a:pPr>
            <a:r>
              <a:rPr lang="en-US" sz="2999" spc="-59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demand is a direct route to poor</a:t>
            </a:r>
          </a:p>
          <a:p>
            <a:pPr algn="l">
              <a:lnSpc>
                <a:spcPts val="3809"/>
              </a:lnSpc>
            </a:pPr>
            <a:r>
              <a:rPr lang="en-US" sz="2999" spc="-59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utilisation. For the majority of the year, expensive vehicles sit idle,</a:t>
            </a:r>
          </a:p>
          <a:p>
            <a:pPr algn="l">
              <a:lnSpc>
                <a:spcPts val="3809"/>
              </a:lnSpc>
            </a:pPr>
            <a:r>
              <a:rPr lang="en-US" sz="2999" spc="-59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depreciating in value while contributing nothing to the bottom line.</a:t>
            </a:r>
          </a:p>
        </p:txBody>
      </p:sp>
      <p:sp>
        <p:nvSpPr>
          <p:cNvPr name="AutoShape 11" id="11"/>
          <p:cNvSpPr/>
          <p:nvPr/>
        </p:nvSpPr>
        <p:spPr>
          <a:xfrm>
            <a:off x="943040" y="3086271"/>
            <a:ext cx="6492240" cy="0"/>
          </a:xfrm>
          <a:prstGeom prst="line">
            <a:avLst/>
          </a:prstGeom>
          <a:ln cap="flat" w="38100">
            <a:solidFill>
              <a:srgbClr val="C2ED0C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03286" y="7201642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10" y="0"/>
                </a:lnTo>
                <a:lnTo>
                  <a:pt x="5459710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41506" y="-164039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10" y="0"/>
                </a:lnTo>
                <a:lnTo>
                  <a:pt x="5459710" y="5459709"/>
                </a:lnTo>
                <a:lnTo>
                  <a:pt x="0" y="5459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14350" y="3293563"/>
            <a:ext cx="6089825" cy="210522"/>
            <a:chOff x="0" y="0"/>
            <a:chExt cx="1603905" cy="554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03905" cy="55446"/>
            </a:xfrm>
            <a:custGeom>
              <a:avLst/>
              <a:gdLst/>
              <a:ahLst/>
              <a:cxnLst/>
              <a:rect r="r" b="b" t="t" l="l"/>
              <a:pathLst>
                <a:path h="55446" w="1603905">
                  <a:moveTo>
                    <a:pt x="0" y="0"/>
                  </a:moveTo>
                  <a:lnTo>
                    <a:pt x="1603905" y="0"/>
                  </a:lnTo>
                  <a:lnTo>
                    <a:pt x="1603905" y="55446"/>
                  </a:lnTo>
                  <a:lnTo>
                    <a:pt x="0" y="55446"/>
                  </a:lnTo>
                  <a:close/>
                </a:path>
              </a:pathLst>
            </a:custGeom>
            <a:solidFill>
              <a:srgbClr val="7D60F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603905" cy="1030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0" y="3571119"/>
            <a:ext cx="18288000" cy="5687181"/>
          </a:xfrm>
          <a:custGeom>
            <a:avLst/>
            <a:gdLst/>
            <a:ahLst/>
            <a:cxnLst/>
            <a:rect r="r" b="b" t="t" l="l"/>
            <a:pathLst>
              <a:path h="5687181" w="18288000">
                <a:moveTo>
                  <a:pt x="0" y="0"/>
                </a:moveTo>
                <a:lnTo>
                  <a:pt x="18288000" y="0"/>
                </a:lnTo>
                <a:lnTo>
                  <a:pt x="18288000" y="5687181"/>
                </a:lnTo>
                <a:lnTo>
                  <a:pt x="0" y="56871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8399" r="0" b="-31275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144000" y="4917986"/>
            <a:ext cx="8629650" cy="1428953"/>
            <a:chOff x="0" y="0"/>
            <a:chExt cx="2272830" cy="3763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272830" cy="376350"/>
            </a:xfrm>
            <a:custGeom>
              <a:avLst/>
              <a:gdLst/>
              <a:ahLst/>
              <a:cxnLst/>
              <a:rect r="r" b="b" t="t" l="l"/>
              <a:pathLst>
                <a:path h="376350" w="2272830">
                  <a:moveTo>
                    <a:pt x="0" y="0"/>
                  </a:moveTo>
                  <a:lnTo>
                    <a:pt x="2272830" y="0"/>
                  </a:lnTo>
                  <a:lnTo>
                    <a:pt x="2272830" y="376350"/>
                  </a:lnTo>
                  <a:lnTo>
                    <a:pt x="0" y="376350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272830" cy="423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63075" y="9017383"/>
            <a:ext cx="17561849" cy="914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4"/>
              </a:lnSpc>
              <a:spcBef>
                <a:spcPct val="0"/>
              </a:spcBef>
            </a:pPr>
            <a:r>
              <a:rPr lang="en-US" sz="2646" spc="-52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Instead of relying intuition or historical precedent to solve this complex equation, we can use a proven mathematical method to find the single best outcome. This method is called Linear programming.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4350" y="764975"/>
            <a:ext cx="17259300" cy="2175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94"/>
              </a:lnSpc>
            </a:pPr>
            <a:r>
              <a:rPr lang="en-US" sz="7792" spc="-257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This isn't a people problem; It's a Maths problem with a Definitive Solution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522850" y="5235616"/>
            <a:ext cx="11092111" cy="11113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64"/>
              </a:lnSpc>
              <a:spcBef>
                <a:spcPct val="0"/>
              </a:spcBef>
            </a:pPr>
            <a:r>
              <a:rPr lang="en-US" sz="6617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Linear Programming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29445" y="-1065521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10" y="0"/>
                </a:lnTo>
                <a:lnTo>
                  <a:pt x="5459710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82624" y="5154910"/>
            <a:ext cx="1470116" cy="1431526"/>
          </a:xfrm>
          <a:custGeom>
            <a:avLst/>
            <a:gdLst/>
            <a:ahLst/>
            <a:cxnLst/>
            <a:rect r="r" b="b" t="t" l="l"/>
            <a:pathLst>
              <a:path h="1431526" w="1470116">
                <a:moveTo>
                  <a:pt x="0" y="0"/>
                </a:moveTo>
                <a:lnTo>
                  <a:pt x="1470116" y="0"/>
                </a:lnTo>
                <a:lnTo>
                  <a:pt x="1470116" y="1431525"/>
                </a:lnTo>
                <a:lnTo>
                  <a:pt x="0" y="1431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25057" y="5154910"/>
            <a:ext cx="1311881" cy="1455624"/>
          </a:xfrm>
          <a:custGeom>
            <a:avLst/>
            <a:gdLst/>
            <a:ahLst/>
            <a:cxnLst/>
            <a:rect r="r" b="b" t="t" l="l"/>
            <a:pathLst>
              <a:path h="1455624" w="1311881">
                <a:moveTo>
                  <a:pt x="0" y="0"/>
                </a:moveTo>
                <a:lnTo>
                  <a:pt x="1311882" y="0"/>
                </a:lnTo>
                <a:lnTo>
                  <a:pt x="1311882" y="1455624"/>
                </a:lnTo>
                <a:lnTo>
                  <a:pt x="0" y="14556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009014" y="5160615"/>
            <a:ext cx="1400588" cy="1420114"/>
          </a:xfrm>
          <a:custGeom>
            <a:avLst/>
            <a:gdLst/>
            <a:ahLst/>
            <a:cxnLst/>
            <a:rect r="r" b="b" t="t" l="l"/>
            <a:pathLst>
              <a:path h="1420114" w="1400588">
                <a:moveTo>
                  <a:pt x="0" y="0"/>
                </a:moveTo>
                <a:lnTo>
                  <a:pt x="1400588" y="0"/>
                </a:lnTo>
                <a:lnTo>
                  <a:pt x="1400588" y="1420115"/>
                </a:lnTo>
                <a:lnTo>
                  <a:pt x="0" y="1420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51688" y="849504"/>
            <a:ext cx="16726699" cy="295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44"/>
              </a:lnSpc>
            </a:pPr>
            <a:r>
              <a:rPr lang="en-US" sz="780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Deconstructing Linear Programming: A Framework for Optimal Decisions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9183" y="7668895"/>
            <a:ext cx="4596998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b="true" sz="2300" spc="-46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What is your ultimate goal?</a:t>
            </a:r>
          </a:p>
          <a:p>
            <a:pPr algn="ctr">
              <a:lnSpc>
                <a:spcPts val="3220"/>
              </a:lnSpc>
            </a:pP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 spc="-46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This isthe mathematical expression of what we want to achieve. (e.g., Minimise total cost).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1074" y="6938860"/>
            <a:ext cx="361321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 spc="-5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Objective Function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1074" y="4029817"/>
            <a:ext cx="16827495" cy="363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0"/>
              </a:lnSpc>
            </a:pPr>
            <a:r>
              <a:rPr lang="en-US" sz="26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LP provides a structure to define your goal, your opinions, and your limitations in purely mathematical terms.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16538" y="7668895"/>
            <a:ext cx="4596998" cy="1989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b="true" sz="2300" spc="-46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What choices can we make?</a:t>
            </a:r>
          </a:p>
          <a:p>
            <a:pPr algn="ctr">
              <a:lnSpc>
                <a:spcPts val="3220"/>
              </a:lnSpc>
            </a:pPr>
          </a:p>
          <a:p>
            <a:pPr algn="ctr">
              <a:lnSpc>
                <a:spcPts val="3220"/>
              </a:lnSpc>
            </a:pPr>
            <a:r>
              <a:rPr lang="en-US" b="true" sz="2300" spc="-46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These are the levers we can pull. 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 spc="-46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(e.g., The numbers and type of vehicles to deploy).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08429" y="6938860"/>
            <a:ext cx="361321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 spc="-5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Decision Variables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18536" y="7646074"/>
            <a:ext cx="4596998" cy="2389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b="true" sz="2300" spc="-46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What are the rules we must follow?</a:t>
            </a:r>
          </a:p>
          <a:p>
            <a:pPr algn="ctr">
              <a:lnSpc>
                <a:spcPts val="3220"/>
              </a:lnSpc>
            </a:pP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b="true" sz="2300" spc="-46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These are the real-world limits on our choices. (e.g., We must meet passenger demand; we can't use half a bus).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10427" y="6916039"/>
            <a:ext cx="3613217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 spc="-5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Constraints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3352740" y="7839291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10" y="0"/>
                </a:lnTo>
                <a:lnTo>
                  <a:pt x="5459710" y="5459709"/>
                </a:lnTo>
                <a:lnTo>
                  <a:pt x="0" y="54597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2106969" y="-1701155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09" y="0"/>
                </a:lnTo>
                <a:lnTo>
                  <a:pt x="5459709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247889" y="2486047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09" y="0"/>
                </a:lnTo>
                <a:lnTo>
                  <a:pt x="5459709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36176"/>
            <a:ext cx="15789519" cy="2042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8000" spc="-26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Let's make it real: A practical case Study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5051523" y="-2837562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09" y="0"/>
                </a:lnTo>
                <a:lnTo>
                  <a:pt x="5459709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467412" y="3389665"/>
            <a:ext cx="3022854" cy="3022854"/>
          </a:xfrm>
          <a:custGeom>
            <a:avLst/>
            <a:gdLst/>
            <a:ahLst/>
            <a:cxnLst/>
            <a:rect r="r" b="b" t="t" l="l"/>
            <a:pathLst>
              <a:path h="3022854" w="3022854">
                <a:moveTo>
                  <a:pt x="0" y="0"/>
                </a:moveTo>
                <a:lnTo>
                  <a:pt x="3022853" y="0"/>
                </a:lnTo>
                <a:lnTo>
                  <a:pt x="3022853" y="3022854"/>
                </a:lnTo>
                <a:lnTo>
                  <a:pt x="0" y="30228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710806" y="4276069"/>
            <a:ext cx="2109783" cy="1250046"/>
          </a:xfrm>
          <a:custGeom>
            <a:avLst/>
            <a:gdLst/>
            <a:ahLst/>
            <a:cxnLst/>
            <a:rect r="r" b="b" t="t" l="l"/>
            <a:pathLst>
              <a:path h="1250046" w="2109783">
                <a:moveTo>
                  <a:pt x="0" y="0"/>
                </a:moveTo>
                <a:lnTo>
                  <a:pt x="2109782" y="0"/>
                </a:lnTo>
                <a:lnTo>
                  <a:pt x="2109782" y="1250046"/>
                </a:lnTo>
                <a:lnTo>
                  <a:pt x="0" y="12500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55890" y="7557981"/>
            <a:ext cx="1340361" cy="2144578"/>
          </a:xfrm>
          <a:custGeom>
            <a:avLst/>
            <a:gdLst/>
            <a:ahLst/>
            <a:cxnLst/>
            <a:rect r="r" b="b" t="t" l="l"/>
            <a:pathLst>
              <a:path h="2144578" w="1340361">
                <a:moveTo>
                  <a:pt x="0" y="0"/>
                </a:moveTo>
                <a:lnTo>
                  <a:pt x="1340361" y="0"/>
                </a:lnTo>
                <a:lnTo>
                  <a:pt x="1340361" y="2144578"/>
                </a:lnTo>
                <a:lnTo>
                  <a:pt x="0" y="21445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614407" y="7843682"/>
            <a:ext cx="1683927" cy="1166119"/>
          </a:xfrm>
          <a:custGeom>
            <a:avLst/>
            <a:gdLst/>
            <a:ahLst/>
            <a:cxnLst/>
            <a:rect r="r" b="b" t="t" l="l"/>
            <a:pathLst>
              <a:path h="1166119" w="1683927">
                <a:moveTo>
                  <a:pt x="0" y="0"/>
                </a:moveTo>
                <a:lnTo>
                  <a:pt x="1683927" y="0"/>
                </a:lnTo>
                <a:lnTo>
                  <a:pt x="1683927" y="1166119"/>
                </a:lnTo>
                <a:lnTo>
                  <a:pt x="0" y="1166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15486" y="7557981"/>
            <a:ext cx="2001664" cy="1243534"/>
          </a:xfrm>
          <a:custGeom>
            <a:avLst/>
            <a:gdLst/>
            <a:ahLst/>
            <a:cxnLst/>
            <a:rect r="r" b="b" t="t" l="l"/>
            <a:pathLst>
              <a:path h="1243534" w="2001664">
                <a:moveTo>
                  <a:pt x="0" y="0"/>
                </a:moveTo>
                <a:lnTo>
                  <a:pt x="2001664" y="0"/>
                </a:lnTo>
                <a:lnTo>
                  <a:pt x="2001664" y="1243533"/>
                </a:lnTo>
                <a:lnTo>
                  <a:pt x="0" y="124353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954146" y="8743563"/>
            <a:ext cx="1437189" cy="804826"/>
          </a:xfrm>
          <a:custGeom>
            <a:avLst/>
            <a:gdLst/>
            <a:ahLst/>
            <a:cxnLst/>
            <a:rect r="r" b="b" t="t" l="l"/>
            <a:pathLst>
              <a:path h="804826" w="1437189">
                <a:moveTo>
                  <a:pt x="0" y="0"/>
                </a:moveTo>
                <a:lnTo>
                  <a:pt x="1437190" y="0"/>
                </a:lnTo>
                <a:lnTo>
                  <a:pt x="1437190" y="804826"/>
                </a:lnTo>
                <a:lnTo>
                  <a:pt x="0" y="8048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2023" y="8996920"/>
            <a:ext cx="1437369" cy="918119"/>
          </a:xfrm>
          <a:custGeom>
            <a:avLst/>
            <a:gdLst/>
            <a:ahLst/>
            <a:cxnLst/>
            <a:rect r="r" b="b" t="t" l="l"/>
            <a:pathLst>
              <a:path h="918119" w="1437369">
                <a:moveTo>
                  <a:pt x="0" y="0"/>
                </a:moveTo>
                <a:lnTo>
                  <a:pt x="1437369" y="0"/>
                </a:lnTo>
                <a:lnTo>
                  <a:pt x="1437369" y="918119"/>
                </a:lnTo>
                <a:lnTo>
                  <a:pt x="0" y="91811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49240" y="6714700"/>
            <a:ext cx="15789519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b="true" sz="2799" spc="-5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The Mission: Find the most cost-effective vehicle combination to transport exactly 40 passengers.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4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4287" y="7764909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09" y="0"/>
                </a:lnTo>
                <a:lnTo>
                  <a:pt x="5459709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726413" y="-1522085"/>
            <a:ext cx="5459710" cy="5459710"/>
          </a:xfrm>
          <a:custGeom>
            <a:avLst/>
            <a:gdLst/>
            <a:ahLst/>
            <a:cxnLst/>
            <a:rect r="r" b="b" t="t" l="l"/>
            <a:pathLst>
              <a:path h="5459710" w="5459710">
                <a:moveTo>
                  <a:pt x="0" y="0"/>
                </a:moveTo>
                <a:lnTo>
                  <a:pt x="5459709" y="0"/>
                </a:lnTo>
                <a:lnTo>
                  <a:pt x="5459709" y="5459710"/>
                </a:lnTo>
                <a:lnTo>
                  <a:pt x="0" y="54597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V="true">
            <a:off x="787107" y="3200661"/>
            <a:ext cx="7592057" cy="41409"/>
          </a:xfrm>
          <a:prstGeom prst="line">
            <a:avLst/>
          </a:prstGeom>
          <a:ln cap="flat" w="9525">
            <a:solidFill>
              <a:srgbClr val="C2ED0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8211800" y="0"/>
            <a:ext cx="76200" cy="10287000"/>
            <a:chOff x="0" y="0"/>
            <a:chExt cx="20069" cy="270933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069" cy="2709333"/>
            </a:xfrm>
            <a:custGeom>
              <a:avLst/>
              <a:gdLst/>
              <a:ahLst/>
              <a:cxnLst/>
              <a:rect r="r" b="b" t="t" l="l"/>
              <a:pathLst>
                <a:path h="2709333" w="20069">
                  <a:moveTo>
                    <a:pt x="0" y="0"/>
                  </a:moveTo>
                  <a:lnTo>
                    <a:pt x="20069" y="0"/>
                  </a:lnTo>
                  <a:lnTo>
                    <a:pt x="20069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C2ED0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069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51160" y="3937625"/>
            <a:ext cx="4814796" cy="4814796"/>
          </a:xfrm>
          <a:custGeom>
            <a:avLst/>
            <a:gdLst/>
            <a:ahLst/>
            <a:cxnLst/>
            <a:rect r="r" b="b" t="t" l="l"/>
            <a:pathLst>
              <a:path h="4814796" w="4814796">
                <a:moveTo>
                  <a:pt x="0" y="0"/>
                </a:moveTo>
                <a:lnTo>
                  <a:pt x="4814797" y="0"/>
                </a:lnTo>
                <a:lnTo>
                  <a:pt x="4814797" y="4814796"/>
                </a:lnTo>
                <a:lnTo>
                  <a:pt x="0" y="4814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36602" y="3937625"/>
            <a:ext cx="4814796" cy="4814796"/>
          </a:xfrm>
          <a:custGeom>
            <a:avLst/>
            <a:gdLst/>
            <a:ahLst/>
            <a:cxnLst/>
            <a:rect r="r" b="b" t="t" l="l"/>
            <a:pathLst>
              <a:path h="4814796" w="4814796">
                <a:moveTo>
                  <a:pt x="0" y="0"/>
                </a:moveTo>
                <a:lnTo>
                  <a:pt x="4814796" y="0"/>
                </a:lnTo>
                <a:lnTo>
                  <a:pt x="4814796" y="4814796"/>
                </a:lnTo>
                <a:lnTo>
                  <a:pt x="0" y="4814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22043" y="3937625"/>
            <a:ext cx="4814796" cy="4814796"/>
          </a:xfrm>
          <a:custGeom>
            <a:avLst/>
            <a:gdLst/>
            <a:ahLst/>
            <a:cxnLst/>
            <a:rect r="r" b="b" t="t" l="l"/>
            <a:pathLst>
              <a:path h="4814796" w="4814796">
                <a:moveTo>
                  <a:pt x="0" y="0"/>
                </a:moveTo>
                <a:lnTo>
                  <a:pt x="4814797" y="0"/>
                </a:lnTo>
                <a:lnTo>
                  <a:pt x="4814797" y="4814796"/>
                </a:lnTo>
                <a:lnTo>
                  <a:pt x="0" y="48147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1676091" y="4526844"/>
            <a:ext cx="2764936" cy="1455047"/>
          </a:xfrm>
          <a:custGeom>
            <a:avLst/>
            <a:gdLst/>
            <a:ahLst/>
            <a:cxnLst/>
            <a:rect r="r" b="b" t="t" l="l"/>
            <a:pathLst>
              <a:path h="1455047" w="2764936">
                <a:moveTo>
                  <a:pt x="2764935" y="0"/>
                </a:moveTo>
                <a:lnTo>
                  <a:pt x="0" y="0"/>
                </a:lnTo>
                <a:lnTo>
                  <a:pt x="0" y="1455047"/>
                </a:lnTo>
                <a:lnTo>
                  <a:pt x="2764935" y="1455047"/>
                </a:lnTo>
                <a:lnTo>
                  <a:pt x="276493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67643" y="4526844"/>
            <a:ext cx="2552715" cy="1455047"/>
          </a:xfrm>
          <a:custGeom>
            <a:avLst/>
            <a:gdLst/>
            <a:ahLst/>
            <a:cxnLst/>
            <a:rect r="r" b="b" t="t" l="l"/>
            <a:pathLst>
              <a:path h="1455047" w="2552715">
                <a:moveTo>
                  <a:pt x="0" y="0"/>
                </a:moveTo>
                <a:lnTo>
                  <a:pt x="2552714" y="0"/>
                </a:lnTo>
                <a:lnTo>
                  <a:pt x="2552714" y="1455047"/>
                </a:lnTo>
                <a:lnTo>
                  <a:pt x="0" y="14550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3580663" y="4415976"/>
            <a:ext cx="3297558" cy="1455047"/>
          </a:xfrm>
          <a:custGeom>
            <a:avLst/>
            <a:gdLst/>
            <a:ahLst/>
            <a:cxnLst/>
            <a:rect r="r" b="b" t="t" l="l"/>
            <a:pathLst>
              <a:path h="1455047" w="3297558">
                <a:moveTo>
                  <a:pt x="3297557" y="0"/>
                </a:moveTo>
                <a:lnTo>
                  <a:pt x="0" y="0"/>
                </a:lnTo>
                <a:lnTo>
                  <a:pt x="0" y="1455048"/>
                </a:lnTo>
                <a:lnTo>
                  <a:pt x="3297557" y="1455048"/>
                </a:lnTo>
                <a:lnTo>
                  <a:pt x="3297557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87081" y="959302"/>
            <a:ext cx="16669186" cy="2236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23"/>
              </a:lnSpc>
            </a:pPr>
            <a:r>
              <a:rPr lang="en-US" sz="8799" spc="-290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Translating the business Problem into a mathematical Model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55476" y="6278348"/>
            <a:ext cx="1206166" cy="112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3"/>
              </a:lnSpc>
            </a:pPr>
            <a:r>
              <a:rPr lang="en-US" b="true" sz="3266" spc="-6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VAN</a:t>
            </a:r>
          </a:p>
          <a:p>
            <a:pPr algn="ctr">
              <a:lnSpc>
                <a:spcPts val="4573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8158466" y="6276714"/>
            <a:ext cx="1971067" cy="55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3"/>
              </a:lnSpc>
              <a:spcBef>
                <a:spcPct val="0"/>
              </a:spcBef>
            </a:pPr>
            <a:r>
              <a:rPr lang="en-US" b="true" sz="3266" spc="-6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MINIBUS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43908" y="6319836"/>
            <a:ext cx="1971067" cy="555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3"/>
              </a:lnSpc>
              <a:spcBef>
                <a:spcPct val="0"/>
              </a:spcBef>
            </a:pPr>
            <a:r>
              <a:rPr lang="en-US" b="true" sz="3266" spc="-65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BUS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82387" y="7064699"/>
            <a:ext cx="3552343" cy="1352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b="true" sz="2615" spc="-52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Capacity: 8 Passangers</a:t>
            </a:r>
          </a:p>
          <a:p>
            <a:pPr algn="ctr">
              <a:lnSpc>
                <a:spcPts val="3661"/>
              </a:lnSpc>
            </a:pPr>
            <a:r>
              <a:rPr lang="en-US" b="true" sz="2615" spc="-52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Cost per Trip: €200</a:t>
            </a:r>
          </a:p>
          <a:p>
            <a:pPr algn="ctr">
              <a:lnSpc>
                <a:spcPts val="3661"/>
              </a:lnSpc>
              <a:spcBef>
                <a:spcPct val="0"/>
              </a:spcBef>
            </a:pPr>
            <a:r>
              <a:rPr lang="en-US" b="true" sz="2615" spc="-52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Cost per seat: €25.00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023790" y="7064699"/>
            <a:ext cx="4240420" cy="1352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b="true" sz="2615" spc="-52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Capacity: 20 Passangers</a:t>
            </a:r>
          </a:p>
          <a:p>
            <a:pPr algn="ctr">
              <a:lnSpc>
                <a:spcPts val="3661"/>
              </a:lnSpc>
            </a:pPr>
            <a:r>
              <a:rPr lang="en-US" b="true" sz="2615" spc="-52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Cost per Trip: €350</a:t>
            </a:r>
          </a:p>
          <a:p>
            <a:pPr algn="ctr">
              <a:lnSpc>
                <a:spcPts val="3661"/>
              </a:lnSpc>
              <a:spcBef>
                <a:spcPct val="0"/>
              </a:spcBef>
            </a:pPr>
            <a:r>
              <a:rPr lang="en-US" b="true" sz="2615" spc="-52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Cost per seat: €17.50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109232" y="7064699"/>
            <a:ext cx="4240420" cy="1352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b="true" sz="2615" spc="-52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Capacity: 50 Passangers</a:t>
            </a:r>
          </a:p>
          <a:p>
            <a:pPr algn="ctr">
              <a:lnSpc>
                <a:spcPts val="3661"/>
              </a:lnSpc>
            </a:pPr>
            <a:r>
              <a:rPr lang="en-US" b="true" sz="2615" spc="-52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Cost per Trip: €600</a:t>
            </a:r>
          </a:p>
          <a:p>
            <a:pPr algn="ctr">
              <a:lnSpc>
                <a:spcPts val="3661"/>
              </a:lnSpc>
              <a:spcBef>
                <a:spcPct val="0"/>
              </a:spcBef>
            </a:pPr>
            <a:r>
              <a:rPr lang="en-US" b="true" sz="2615" spc="-52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Cost per seat: </a:t>
            </a:r>
            <a:r>
              <a:rPr lang="en-US" b="true" sz="2615" spc="-52">
                <a:solidFill>
                  <a:srgbClr val="C2ED0C"/>
                </a:solidFill>
                <a:latin typeface="Aileron Bold"/>
                <a:ea typeface="Aileron Bold"/>
                <a:cs typeface="Aileron Bold"/>
                <a:sym typeface="Aileron Bold"/>
              </a:rPr>
              <a:t>€12.00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DAG-X-rWetM</dc:identifier>
  <dcterms:modified xsi:type="dcterms:W3CDTF">2011-08-01T06:04:30Z</dcterms:modified>
  <cp:revision>1</cp:revision>
  <dc:title>Black Green Modern Minimalist Dark Thesis Defense Presentation</dc:title>
</cp:coreProperties>
</file>